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4" r:id="rId4"/>
    <p:sldId id="258" r:id="rId5"/>
    <p:sldId id="262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69" r:id="rId15"/>
    <p:sldId id="261" r:id="rId16"/>
    <p:sldId id="260" r:id="rId17"/>
    <p:sldId id="273" r:id="rId18"/>
    <p:sldId id="274" r:id="rId19"/>
    <p:sldId id="275" r:id="rId20"/>
  </p:sldIdLst>
  <p:sldSz cx="6858000" cy="12192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3000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669072-78BE-F982-C33E-BA2E6D3AF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63868F-72BF-1CE1-733D-A8F70968C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3C484-A059-EE30-AFAC-D69CB01F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852605-2F17-EF36-BD90-D66D5B23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53A10E-BF96-28FF-C249-E23224DF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58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3CD37-F5A5-CA96-DBA3-3A694423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47D16F-A299-CB38-96FB-952FFA32F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54500B-C627-912E-3156-A34999AC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2178EF-757B-C20D-F4EA-884799D6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A9F837-A936-89CE-A9C4-E5118033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32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C962FB-148B-B4FC-6F75-AA7E5F9DF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973652-C9E0-A105-0A19-9E9932717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F0BD2C-5A21-B94B-A587-5EF88CCA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0FB09E-C77A-BD46-F67A-05A43796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2F7ED6-E219-96CF-7F8A-B57083A8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28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85A4D-8DC6-930B-DF71-840C4D07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4415C5-A055-A701-2ED5-E7B799312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07D825-7565-1C4F-871C-D4A58149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7389E9-9182-F770-CB86-EA0DB61D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AE6CA5-9CC5-C651-549A-C0BC6939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30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E796D-827D-4E62-F1F6-4111DA85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93FABF-7671-C890-6247-08FD2020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6A70E3-8AB5-9DC5-98D1-5CC6460F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7E9764-133A-89F4-3B6E-094D665B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1C664A-D7F0-4533-B439-99E2C487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09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6B5F54-0055-BA4C-721A-379EF1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B79F0-AD82-766A-D64B-060E16EDA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EE4465-9789-3630-FCE3-8219EC1D9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4E558F-6287-53EB-8FE1-5142FEAB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4AC92F-766E-18BD-6429-23862AD3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2C7C6C-7600-9E22-4D52-50FECE85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38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A30AC-6D17-E99F-22D8-E490B38C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3A8444-EE92-9EAD-0208-64994478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6B35BE-BC99-D652-7BE8-741DDD21C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2AD6F3-2359-F477-6D72-961C726AA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6D2C450-4AF8-391C-5488-76C1FD445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056C8B5-D9A6-A8AA-257B-CD9BD832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1AF3E3-844D-DE27-0F6C-96B5A3559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DE29E8-FC21-935C-76A5-B3E7D882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30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C7A5F-23D0-1827-06C7-C03E7787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D3433D-C7DE-5BDF-351F-9D5E74E3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F1A84A-CEF9-DEA2-66A1-BF2A607B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BFEB25-BFC9-147C-10E8-A4FD53BC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90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DE066D1-3694-662D-A05D-B2F4442B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685B8FC-3AE0-EE63-B654-ADE9CDF9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749286-C886-218C-0387-3444EFB8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91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CC222-F967-2AF7-3E1E-4E580CC0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B61CE4-64F5-8221-28F4-75D34EB0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AED63B-B66B-4E93-AD50-1D20FD044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BDC20C-BA62-2DDD-115F-CCAFE0B1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8E5EEA-0243-B5A4-FB2B-C773CE45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D804B6-CDA1-3CF5-08C1-2452511FC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79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2E8E5D-EA03-8709-D7B2-9BC2FFD3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05EBD0-F074-900A-B018-2A46D7F28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D25036-9688-16CB-3D98-F0AD1D369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BDEE91-06B1-B8CB-C844-CF70226B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97EBE1-D932-E687-CE3F-5E3D578C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FF1AC9-93A4-977A-3045-0FEBAA58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22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262747-E50F-FFCA-429C-1B9234E3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CC2894-3C37-E1E0-60B7-D0E4076EE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2AE017-03AF-551A-E6F5-619D2BE44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1315BB-92E4-4DC2-8AAB-2AF517AC0197}" type="datetimeFigureOut">
              <a:rPr lang="it-IT" smtClean="0"/>
              <a:t>25/11/2025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B71532-2B63-588C-5DF7-668FECA10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2C01B1-F0AF-D710-B8A7-184B5F446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05CBC8-0702-409A-B84A-83F83532CB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9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EB17F-CD5C-EA6D-D026-A432184B1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160" y="4450454"/>
            <a:ext cx="6245679" cy="2663068"/>
          </a:xfrm>
        </p:spPr>
        <p:txBody>
          <a:bodyPr>
            <a:normAutofit/>
          </a:bodyPr>
          <a:lstStyle/>
          <a:p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ALLENAMENTO ESTIVO: </a:t>
            </a:r>
            <a:b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FORZA E MENTE </a:t>
            </a:r>
            <a:b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it-IT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 FERRATA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C14DE6-60ED-60FC-9445-5A2349E92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257175" y="6096001"/>
            <a:ext cx="97971" cy="83861"/>
          </a:xfrm>
        </p:spPr>
        <p:txBody>
          <a:bodyPr>
            <a:normAutofit fontScale="25000" lnSpcReduction="20000"/>
          </a:bodyPr>
          <a:lstStyle/>
          <a:p>
            <a:endParaRPr lang="it-IT" sz="844" dirty="0">
              <a:solidFill>
                <a:srgbClr val="FFFFFF"/>
              </a:solidFill>
            </a:endParaRPr>
          </a:p>
        </p:txBody>
      </p:sp>
      <p:pic>
        <p:nvPicPr>
          <p:cNvPr id="6" name="Immagine 5" descr="Immagine che contiene Elementi grafici, grafica, Blu elettrico, schermata&#10;&#10;Il contenuto generato dall'IA potrebbe non essere corretto.">
            <a:extLst>
              <a:ext uri="{FF2B5EF4-FFF2-40B4-BE49-F238E27FC236}">
                <a16:creationId xmlns:a16="http://schemas.microsoft.com/office/drawing/2014/main" id="{B9226312-BE25-F071-826A-C3CCB2C554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512"/>
            <a:ext cx="6858000" cy="7138416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437CFE-8334-9229-3C19-EB92617B21E0}"/>
              </a:ext>
            </a:extLst>
          </p:cNvPr>
          <p:cNvSpPr txBox="1"/>
          <p:nvPr/>
        </p:nvSpPr>
        <p:spPr>
          <a:xfrm>
            <a:off x="3252579" y="10291822"/>
            <a:ext cx="316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BRUNO BOBO VITTORI</a:t>
            </a:r>
          </a:p>
        </p:txBody>
      </p:sp>
      <p:pic>
        <p:nvPicPr>
          <p:cNvPr id="14" name="Immagine 13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071A5FC1-9773-49CB-B40E-DD6FD5BE1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E4DC76-7C05-B942-A981-34EE98F830EF}"/>
              </a:ext>
            </a:extLst>
          </p:cNvPr>
          <p:cNvSpPr txBox="1"/>
          <p:nvPr/>
        </p:nvSpPr>
        <p:spPr>
          <a:xfrm>
            <a:off x="1714497" y="388200"/>
            <a:ext cx="3429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giornata di sole ed il clima mite, hanno contribuito a nutrire la passione per la montagna e le  capacità con cui approcciarsi. </a:t>
            </a:r>
          </a:p>
        </p:txBody>
      </p:sp>
      <p:pic>
        <p:nvPicPr>
          <p:cNvPr id="4" name="Immagine 3" descr="Immagine che contiene aria aperta, cielo, calzature, gruppo&#10;&#10;Il contenuto generato dall'IA potrebbe non essere corretto.">
            <a:extLst>
              <a:ext uri="{FF2B5EF4-FFF2-40B4-BE49-F238E27FC236}">
                <a16:creationId xmlns:a16="http://schemas.microsoft.com/office/drawing/2014/main" id="{EC84F7FE-1AB5-BE59-D2E4-3A281089A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4" y="7895603"/>
            <a:ext cx="4929809" cy="2773018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984F59B-F1C2-F717-213B-F129A8B5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pic>
        <p:nvPicPr>
          <p:cNvPr id="7" name="Immagine 6" descr="Immagine che contiene natura, aria aperta, montagna, catena montuosa&#10;&#10;Il contenuto generato dall'IA potrebbe non essere corretto.">
            <a:extLst>
              <a:ext uri="{FF2B5EF4-FFF2-40B4-BE49-F238E27FC236}">
                <a16:creationId xmlns:a16="http://schemas.microsoft.com/office/drawing/2014/main" id="{92BC433A-F921-7D66-2987-FC47693AF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3" y="4583350"/>
            <a:ext cx="4929809" cy="277422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96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9703FD-D3B3-0ADA-0955-E7E515EBE66C}"/>
              </a:ext>
            </a:extLst>
          </p:cNvPr>
          <p:cNvSpPr txBox="1"/>
          <p:nvPr/>
        </p:nvSpPr>
        <p:spPr>
          <a:xfrm>
            <a:off x="152400" y="133350"/>
            <a:ext cx="6705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 giunto un momento in cui serviva capire cosa significa entrare in sintonia con una parete maestosa, ed a ricoprire questo ruolo, è senza dubbio la parete nord del m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Coglians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lungo la «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26°.</a:t>
            </a:r>
          </a:p>
          <a:p>
            <a:pPr algn="ctr"/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lungo avvicinamento è servito a scaricare in parte la tensione dell’aspettativa, consapevoli che questa era una prova tra le più difficili. </a:t>
            </a:r>
          </a:p>
        </p:txBody>
      </p:sp>
      <p:pic>
        <p:nvPicPr>
          <p:cNvPr id="4" name="Immagine 3" descr="Immagine che contiene aria aperta, nuvola, natura, paesaggio&#10;&#10;Il contenuto generato dall'IA potrebbe non essere corretto.">
            <a:extLst>
              <a:ext uri="{FF2B5EF4-FFF2-40B4-BE49-F238E27FC236}">
                <a16:creationId xmlns:a16="http://schemas.microsoft.com/office/drawing/2014/main" id="{9020C1E3-4B6A-DCAB-10F0-E24F92470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1" b="19877"/>
          <a:stretch>
            <a:fillRect/>
          </a:stretch>
        </p:blipFill>
        <p:spPr>
          <a:xfrm>
            <a:off x="1453874" y="6096001"/>
            <a:ext cx="3575326" cy="237379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Immagine che contiene aria aperta, cielo, avventura, nuvola&#10;&#10;Il contenuto generato dall'IA potrebbe non essere corretto.">
            <a:extLst>
              <a:ext uri="{FF2B5EF4-FFF2-40B4-BE49-F238E27FC236}">
                <a16:creationId xmlns:a16="http://schemas.microsoft.com/office/drawing/2014/main" id="{3A2B2994-C287-51AD-B032-5620B4E49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8" b="19877"/>
          <a:stretch>
            <a:fillRect/>
          </a:stretch>
        </p:blipFill>
        <p:spPr>
          <a:xfrm>
            <a:off x="1399752" y="8651324"/>
            <a:ext cx="3639387" cy="237379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B6861F86-F6BB-909E-FF0C-62ED72F42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3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F577E6-02F8-8C65-026C-127800FED2D2}"/>
              </a:ext>
            </a:extLst>
          </p:cNvPr>
          <p:cNvSpPr txBox="1"/>
          <p:nvPr/>
        </p:nvSpPr>
        <p:spPr>
          <a:xfrm>
            <a:off x="675861" y="795131"/>
            <a:ext cx="55062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L’imponenza della prima parte di parete, mette a dura prova chiunque, seppure il suo approccio impegnativo trasforma la vertigine in euforia, la fatica in adrenalina. </a:t>
            </a:r>
            <a:endParaRPr lang="it-IT" sz="3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4" name="Immagine 3" descr="Immagine che contiene aria aperta, avventura, Attrezzatura da escursionismo, Attività ricreative all'aperto&#10;&#10;Il contenuto generato dall'IA potrebbe non essere corretto.">
            <a:extLst>
              <a:ext uri="{FF2B5EF4-FFF2-40B4-BE49-F238E27FC236}">
                <a16:creationId xmlns:a16="http://schemas.microsoft.com/office/drawing/2014/main" id="{2167BFF1-CA04-D50C-D2A6-9A6349FB3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9" y="4875973"/>
            <a:ext cx="3876261" cy="290719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Immagine che contiene aria aperta, avventura, montagna, Attrezzatura da escursionismo&#10;&#10;Il contenuto generato dall'IA potrebbe non essere corretto.">
            <a:extLst>
              <a:ext uri="{FF2B5EF4-FFF2-40B4-BE49-F238E27FC236}">
                <a16:creationId xmlns:a16="http://schemas.microsoft.com/office/drawing/2014/main" id="{6BBD6E5F-1476-2DFE-526E-E6A37957C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9" y="8171621"/>
            <a:ext cx="3876261" cy="290719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FCCAB508-592D-78DF-891F-9D3A1E7E5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0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111158-03C2-AD01-5B69-C83F0AFD1B96}"/>
              </a:ext>
            </a:extLst>
          </p:cNvPr>
          <p:cNvSpPr txBox="1"/>
          <p:nvPr/>
        </p:nvSpPr>
        <p:spPr>
          <a:xfrm>
            <a:off x="323850" y="342899"/>
            <a:ext cx="63154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 terrazzini e sulla grande cengia posta a metà della salita, ci si riempie lo sguardo con i panorami, che fanno scivolare lo sguardo lungo le vallate circostanti, e le nubi aggrappate sulle guglie fanno quasi sembrare di essere in volo.</a:t>
            </a:r>
          </a:p>
        </p:txBody>
      </p:sp>
      <p:pic>
        <p:nvPicPr>
          <p:cNvPr id="4" name="Immagine 3" descr="Immagine che contiene aria aperta, montagna, natura, cielo&#10;&#10;Il contenuto generato dall'IA potrebbe non essere corretto.">
            <a:extLst>
              <a:ext uri="{FF2B5EF4-FFF2-40B4-BE49-F238E27FC236}">
                <a16:creationId xmlns:a16="http://schemas.microsoft.com/office/drawing/2014/main" id="{D977286C-C1D0-6A0D-B671-9D8513385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5484913"/>
            <a:ext cx="3429001" cy="2571751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Immagine che contiene aria aperta, natura, cielo, nuvola&#10;&#10;Il contenuto generato dall'IA potrebbe non essere corretto.">
            <a:extLst>
              <a:ext uri="{FF2B5EF4-FFF2-40B4-BE49-F238E27FC236}">
                <a16:creationId xmlns:a16="http://schemas.microsoft.com/office/drawing/2014/main" id="{426309B9-4820-47F3-E643-64A94D28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94" y="8318470"/>
            <a:ext cx="3429000" cy="2571750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03A9ADC-09FF-D331-C026-8A2D6F2DF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3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B110954-191C-8642-4F15-9A3FFB6BD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CF0A0B-1EEE-35C7-AF4C-64D4283D50CC}"/>
              </a:ext>
            </a:extLst>
          </p:cNvPr>
          <p:cNvSpPr txBox="1"/>
          <p:nvPr/>
        </p:nvSpPr>
        <p:spPr>
          <a:xfrm>
            <a:off x="285750" y="323849"/>
            <a:ext cx="62740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lunga cresta finale che precipita da ambedue i lati per centinaia di metri, tengono alta l’adrenalina.</a:t>
            </a:r>
          </a:p>
          <a:p>
            <a:pPr algn="ctr"/>
            <a:b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vicinanza alla cima aumenta la resilienza e l’entusiasmo rigenera la forza per trattenere gli ultimi appigli.</a:t>
            </a:r>
          </a:p>
        </p:txBody>
      </p:sp>
      <p:pic>
        <p:nvPicPr>
          <p:cNvPr id="5" name="Immagine 4" descr="Immagine che contiene aria aperta, nuvola, montagna, natura&#10;&#10;Il contenuto generato dall'IA potrebbe non essere corretto.">
            <a:extLst>
              <a:ext uri="{FF2B5EF4-FFF2-40B4-BE49-F238E27FC236}">
                <a16:creationId xmlns:a16="http://schemas.microsoft.com/office/drawing/2014/main" id="{2092EAA2-12C7-0FEF-6198-D82D0E9D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3" y="5477289"/>
            <a:ext cx="3518453" cy="263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aria aperta, avventura, cielo, Attrezzatura da escursionismo&#10;&#10;Il contenuto generato dall'IA potrebbe non essere corretto.">
            <a:extLst>
              <a:ext uri="{FF2B5EF4-FFF2-40B4-BE49-F238E27FC236}">
                <a16:creationId xmlns:a16="http://schemas.microsoft.com/office/drawing/2014/main" id="{D604F119-BC9D-2C8F-9315-DBD6A848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00" y="8341968"/>
            <a:ext cx="3518453" cy="263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81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18A4BB3-D59A-FBEE-97E2-AF9D0C5DE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26498F-3F5C-C880-8981-618630CA137C}"/>
              </a:ext>
            </a:extLst>
          </p:cNvPr>
          <p:cNvSpPr txBox="1"/>
          <p:nvPr/>
        </p:nvSpPr>
        <p:spPr>
          <a:xfrm>
            <a:off x="178903" y="547226"/>
            <a:ext cx="6500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poi, la ricompensa.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respiro che porta via ogni fatica, un panorama che ruba l'anima e la restituisce più grande.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E' un senso di pace e realizzazione che solo qui si può trovare.</a:t>
            </a:r>
            <a:endParaRPr lang="it-IT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Immagine che contiene persona, cielo, aria aperta, vestiti&#10;&#10;Il contenuto generato dall'IA potrebbe non essere corretto.">
            <a:extLst>
              <a:ext uri="{FF2B5EF4-FFF2-40B4-BE49-F238E27FC236}">
                <a16:creationId xmlns:a16="http://schemas.microsoft.com/office/drawing/2014/main" id="{699B8D8D-838F-C20A-D792-D97E51060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46" y="8427773"/>
            <a:ext cx="3240157" cy="259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cielo, aria aperta, nebbia, treppiede&#10;&#10;Il contenuto generato dall'IA potrebbe non essere corretto.">
            <a:extLst>
              <a:ext uri="{FF2B5EF4-FFF2-40B4-BE49-F238E27FC236}">
                <a16:creationId xmlns:a16="http://schemas.microsoft.com/office/drawing/2014/main" id="{6347EED3-CA93-DA73-0661-C9DD12B86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30" y="4576566"/>
            <a:ext cx="2057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76E5827-8371-0044-BA0C-A2608DF47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" y="4576566"/>
            <a:ext cx="2057399" cy="365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7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CFDD58B-6472-A683-9DBC-F73165C77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4E2BB1-2A14-88DE-3338-F45DEE7A20FD}"/>
              </a:ext>
            </a:extLst>
          </p:cNvPr>
          <p:cNvSpPr txBox="1"/>
          <p:nvPr/>
        </p:nvSpPr>
        <p:spPr>
          <a:xfrm>
            <a:off x="133350" y="209549"/>
            <a:ext cx="65457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questo entusiasmante percorso, a fine settembre siamo arrivati al nostro obbiettivo finale.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m. Triglav, quel imponente massiccio che da quasi 3000m domina tutte le cime delle Alpi Giulie,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L’itinerario scomposto in due giornate, prevedeva il pernottamento nel rifugio della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Kredarica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2500m di quota.</a:t>
            </a:r>
          </a:p>
        </p:txBody>
      </p:sp>
      <p:pic>
        <p:nvPicPr>
          <p:cNvPr id="6" name="Immagine 5" descr="Immagine che contiene aria aperta, avventura, Attrezzatura da escursionismo, persona&#10;&#10;Il contenuto generato dall'IA potrebbe non essere corretto.">
            <a:extLst>
              <a:ext uri="{FF2B5EF4-FFF2-40B4-BE49-F238E27FC236}">
                <a16:creationId xmlns:a16="http://schemas.microsoft.com/office/drawing/2014/main" id="{ABAF2550-9B2A-6D6A-0522-55AC2C862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53" y="6226394"/>
            <a:ext cx="2981739" cy="22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aria aperta, avventura, cielo, Alpinista&#10;&#10;Il contenuto generato dall'IA potrebbe non essere corretto.">
            <a:extLst>
              <a:ext uri="{FF2B5EF4-FFF2-40B4-BE49-F238E27FC236}">
                <a16:creationId xmlns:a16="http://schemas.microsoft.com/office/drawing/2014/main" id="{015F175C-9DAD-92D5-4A91-61CEC6E2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53" y="8769386"/>
            <a:ext cx="2981739" cy="22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58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03D65C0C-FBCD-4B49-38BF-773EE4B3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2EE536-245E-5ACE-74CD-BBD11456B601}"/>
              </a:ext>
            </a:extLst>
          </p:cNvPr>
          <p:cNvSpPr txBox="1"/>
          <p:nvPr/>
        </p:nvSpPr>
        <p:spPr>
          <a:xfrm>
            <a:off x="0" y="0"/>
            <a:ext cx="6858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ultimi 500m di salita , li abbiamo scalati lungo la via ferrata che sale da breve distanza del rifugio.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mattino le condizioni meteo non erano delle migliori, e ciò ha aumentato l’ansia della partenza.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Nonostante ciò l’esperienza e l’allenamento ci hanno guidato fino in cima, e se anche le nubi non ci hanno ripagato con i panorami del caso, abbiamo portato a casa un indimenticabile avventura.</a:t>
            </a:r>
          </a:p>
        </p:txBody>
      </p:sp>
      <p:pic>
        <p:nvPicPr>
          <p:cNvPr id="5" name="Immagine 4" descr="Immagine che contiene aria aperta, avventura, Attrezzatura da escursionismo, cielo&#10;&#10;Il contenuto generato dall'IA potrebbe non essere corretto.">
            <a:extLst>
              <a:ext uri="{FF2B5EF4-FFF2-40B4-BE49-F238E27FC236}">
                <a16:creationId xmlns:a16="http://schemas.microsoft.com/office/drawing/2014/main" id="{0FA175C8-3EC7-9861-079E-D8886216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40" y="6190358"/>
            <a:ext cx="3102113" cy="232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aria aperta, cielo, avventura, Alpinista&#10;&#10;Il contenuto generato dall'IA potrebbe non essere corretto.">
            <a:extLst>
              <a:ext uri="{FF2B5EF4-FFF2-40B4-BE49-F238E27FC236}">
                <a16:creationId xmlns:a16="http://schemas.microsoft.com/office/drawing/2014/main" id="{743E77E4-5EDF-4635-0E85-7A76C1929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40" y="8705658"/>
            <a:ext cx="3102113" cy="232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42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86D3F75-017E-096B-4365-E342D47D2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D13DCA-5D81-2E95-3FB5-456A62E73ACD}"/>
              </a:ext>
            </a:extLst>
          </p:cNvPr>
          <p:cNvSpPr txBox="1"/>
          <p:nvPr/>
        </p:nvSpPr>
        <p:spPr>
          <a:xfrm>
            <a:off x="0" y="0"/>
            <a:ext cx="6858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Questa lunga stagione estiva ha mescolato avventura con allenamento, ambienti naturali incontaminati con rapporti di amicizia talmente genuini che definirli spirito di squadra potrebbe risultare riduttivo. </a:t>
            </a:r>
          </a:p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Ciò non toglie che da tutto questo esplorare siamo usciti tutti più forti.</a:t>
            </a:r>
          </a:p>
          <a:p>
            <a:endParaRPr lang="it-IT" dirty="0"/>
          </a:p>
        </p:txBody>
      </p:sp>
      <p:pic>
        <p:nvPicPr>
          <p:cNvPr id="5" name="Immagine 4" descr="Immagine che contiene aria aperta, ciel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30F35682-F62B-B00B-64E8-842CD04A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" y="5909310"/>
            <a:ext cx="2678597" cy="475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persona, Viso umano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7CF7A0CD-2DC0-9537-EB17-6A4B22A64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8468" y="6949950"/>
            <a:ext cx="4761951" cy="267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85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C0E314C-42DA-B950-26C9-C7CA2FD8F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51D4F3-DB7B-FFE9-7010-1940D25536C4}"/>
              </a:ext>
            </a:extLst>
          </p:cNvPr>
          <p:cNvSpPr txBox="1"/>
          <p:nvPr/>
        </p:nvSpPr>
        <p:spPr>
          <a:xfrm>
            <a:off x="171450" y="-1"/>
            <a:ext cx="6487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 dicembre alle porte, la preparazione invernale continuerà sulla neve con lo speed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hiking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Forza e passione!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B6038A-EB09-DE67-FB14-E56473C6E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90" y="7373698"/>
            <a:ext cx="2753688" cy="353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D5311A4-2BA8-FD17-807A-012CA2578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8" y="7373697"/>
            <a:ext cx="2665173" cy="353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E435C4-5A55-1779-E3BE-E23975AC3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2" y="2559980"/>
            <a:ext cx="5315176" cy="398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31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ippo">
            <a:extLst>
              <a:ext uri="{FF2B5EF4-FFF2-40B4-BE49-F238E27FC236}">
                <a16:creationId xmlns:a16="http://schemas.microsoft.com/office/drawing/2014/main" id="{848C4F2A-4404-8EE3-C8E9-66596AAFA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8470716"/>
            <a:ext cx="3886200" cy="2486025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2D40E6-5399-CCB1-E29F-A0FB0670EB9B}"/>
              </a:ext>
            </a:extLst>
          </p:cNvPr>
          <p:cNvSpPr txBox="1"/>
          <p:nvPr/>
        </p:nvSpPr>
        <p:spPr>
          <a:xfrm>
            <a:off x="298173" y="533400"/>
            <a:ext cx="62020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l’arrivo dell’estate si conclude la prima fase della stagione agonistica di Nordic Walking  e c’è il desiderio di diversificare le proprie attività sportive, maturando nuove esperienze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B0D42A5-E7D9-CC25-2DD7-DE7416307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  <p:pic>
        <p:nvPicPr>
          <p:cNvPr id="8" name="Immagine 7" descr="Immagine che contiene aria aperta, nuvola, cielo, vestiti&#10;&#10;Il contenuto generato dall'IA potrebbe non essere corretto.">
            <a:extLst>
              <a:ext uri="{FF2B5EF4-FFF2-40B4-BE49-F238E27FC236}">
                <a16:creationId xmlns:a16="http://schemas.microsoft.com/office/drawing/2014/main" id="{853F329A-AD33-9D83-B381-5E583D7B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5734784"/>
            <a:ext cx="3897184" cy="2486026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43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8D3AA1-7670-91A1-6E7D-0A72505B190E}"/>
              </a:ext>
            </a:extLst>
          </p:cNvPr>
          <p:cNvSpPr txBox="1"/>
          <p:nvPr/>
        </p:nvSpPr>
        <p:spPr>
          <a:xfrm>
            <a:off x="318052" y="358638"/>
            <a:ext cx="62218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ritorno dalla vacanza in montagna mi è venuta l’idea di affiancare, alla preparazione estiva di Nordic Walking, la scalata di vie ferrate</a:t>
            </a:r>
          </a:p>
        </p:txBody>
      </p:sp>
      <p:pic>
        <p:nvPicPr>
          <p:cNvPr id="8" name="Immagine 7" descr="Immagine che contiene aria aperta, natura, terreno, montagna&#10;&#10;Il contenuto generato dall'IA potrebbe non essere corretto.">
            <a:extLst>
              <a:ext uri="{FF2B5EF4-FFF2-40B4-BE49-F238E27FC236}">
                <a16:creationId xmlns:a16="http://schemas.microsoft.com/office/drawing/2014/main" id="{84943208-021A-9E72-ED79-F86FE437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95" y="5545207"/>
            <a:ext cx="4015408" cy="5353877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B7BBAD75-96A7-4F94-05B0-C219F171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04E6C3-A528-010C-60C7-2F0504518016}"/>
              </a:ext>
            </a:extLst>
          </p:cNvPr>
          <p:cNvSpPr txBox="1"/>
          <p:nvPr/>
        </p:nvSpPr>
        <p:spPr>
          <a:xfrm>
            <a:off x="228600" y="457200"/>
            <a:ext cx="64579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inizio agosto si è svolto il raduno in Val Rosandra che, come da tradizione, prevedeva il raggiungimento del Cippo Comici risalendo la cresta del Crinale.</a:t>
            </a:r>
          </a:p>
          <a:p>
            <a:pPr algn="ctr"/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il percorso ben attrezzato gli atleti hanno potuto approcciarsi a questa nuova esperienza sostituendo la presa sui bastoncini con quella sulla roccia.</a:t>
            </a:r>
          </a:p>
        </p:txBody>
      </p:sp>
      <p:pic>
        <p:nvPicPr>
          <p:cNvPr id="6" name="Immagine 5" descr="Immagine che contiene aria aperta, avventura, arrampicata, Attività ricreative all'aperto&#10;&#10;Il contenuto generato dall'IA potrebbe non essere corretto.">
            <a:extLst>
              <a:ext uri="{FF2B5EF4-FFF2-40B4-BE49-F238E27FC236}">
                <a16:creationId xmlns:a16="http://schemas.microsoft.com/office/drawing/2014/main" id="{82B63A18-1C09-BE29-C5D0-4EEC2E339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6" y="5966400"/>
            <a:ext cx="2713021" cy="4823148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Immagine che contiene aria aperta, cielo, natura, arcobaleno&#10;&#10;Il contenuto generato dall'IA potrebbe non essere corretto.">
            <a:extLst>
              <a:ext uri="{FF2B5EF4-FFF2-40B4-BE49-F238E27FC236}">
                <a16:creationId xmlns:a16="http://schemas.microsoft.com/office/drawing/2014/main" id="{7615A20D-BFD4-2694-7778-91BF3695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04" y="5966400"/>
            <a:ext cx="2713021" cy="4823148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2200E19-F3A9-7AF3-4B99-7C0089F67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0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persona, cielo, vestiti&#10;&#10;Il contenuto generato dall'IA potrebbe non essere corretto.">
            <a:extLst>
              <a:ext uri="{FF2B5EF4-FFF2-40B4-BE49-F238E27FC236}">
                <a16:creationId xmlns:a16="http://schemas.microsoft.com/office/drawing/2014/main" id="{ED031037-A8D9-CFF9-22F1-DA2CC5554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4584" y="3552243"/>
            <a:ext cx="4408829" cy="3435548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7E8450-8B3B-41F5-D13A-9D754ACADAAB}"/>
              </a:ext>
            </a:extLst>
          </p:cNvPr>
          <p:cNvSpPr txBox="1"/>
          <p:nvPr/>
        </p:nvSpPr>
        <p:spPr>
          <a:xfrm>
            <a:off x="381000" y="400051"/>
            <a:ext cx="6191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Questo esordio entusiasmante ha dato il via ad un programma formativo di scalate sempre più  tecniche e panoramiche</a:t>
            </a:r>
          </a:p>
        </p:txBody>
      </p:sp>
      <p:pic>
        <p:nvPicPr>
          <p:cNvPr id="10" name="Immagine 9" descr="Immagine che contiene aria aperta, cielo, natura, camminata&#10;&#10;Il contenuto generato dall'IA potrebbe non essere corretto.">
            <a:extLst>
              <a:ext uri="{FF2B5EF4-FFF2-40B4-BE49-F238E27FC236}">
                <a16:creationId xmlns:a16="http://schemas.microsoft.com/office/drawing/2014/main" id="{89EAF241-E2DF-7D6E-D734-933ADBE52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6" y="7277662"/>
            <a:ext cx="5871207" cy="3303932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5B6DD6CF-FC0A-2215-214B-F068E8763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6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A0DD585-6711-DFC7-EAD2-66E44E3C1F29}"/>
              </a:ext>
            </a:extLst>
          </p:cNvPr>
          <p:cNvSpPr/>
          <p:nvPr isPhoto="1"/>
        </p:nvSpPr>
        <p:spPr>
          <a:xfrm>
            <a:off x="159026" y="775253"/>
            <a:ext cx="6698974" cy="396964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secondo passo serviva a testare l’approccio emotivo con gli spazi più esposti. Così ho scelto la ferrata </a:t>
            </a:r>
            <a:r>
              <a:rPr lang="it-IT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Otmarjeva</a:t>
            </a:r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Vipava (Slovenia) dove, i tratti strapiombanti e verticali mettevano a dura prova la forza di mani e braccia.</a:t>
            </a:r>
            <a:r>
              <a:rPr lang="it-IT" sz="4000" dirty="0">
                <a:solidFill>
                  <a:srgbClr val="FFFF00"/>
                </a:solidFill>
              </a:rPr>
              <a:t>  </a:t>
            </a:r>
          </a:p>
        </p:txBody>
      </p:sp>
      <p:pic>
        <p:nvPicPr>
          <p:cNvPr id="4" name="Immagine 3" descr="Immagine che contiene avventura, aria aperta, arrampicata, Attività ricreative all'aperto&#10;&#10;Il contenuto generato dall'IA potrebbe non essere corretto.">
            <a:extLst>
              <a:ext uri="{FF2B5EF4-FFF2-40B4-BE49-F238E27FC236}">
                <a16:creationId xmlns:a16="http://schemas.microsoft.com/office/drawing/2014/main" id="{0AD1E009-6E89-7AAB-13F4-0FC22CFBC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3" y="5519532"/>
            <a:ext cx="3945834" cy="5240560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B9A43F9F-B300-3B7E-B5D0-5677DCFFF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8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D87BDA-6EF1-E585-9E5A-50452BB56B6A}"/>
              </a:ext>
            </a:extLst>
          </p:cNvPr>
          <p:cNvSpPr txBox="1"/>
          <p:nvPr/>
        </p:nvSpPr>
        <p:spPr>
          <a:xfrm>
            <a:off x="576469" y="0"/>
            <a:ext cx="606287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Queste prime esperienze, hanno generato tra i partecipanti la consapevolezza delle proprie capacità e delle difficoltà che si celano dietro alle bellezze dei paesaggi.</a:t>
            </a:r>
          </a:p>
          <a:p>
            <a:pPr algn="ctr"/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tale atteggiamento è sorto il desiderio di ambire a qualche salita più ambiziosa, che per chi vive nei nostri territori, è rappresentata dal m. Triglav, Re delle Alpi Giulie.</a:t>
            </a:r>
          </a:p>
        </p:txBody>
      </p:sp>
      <p:pic>
        <p:nvPicPr>
          <p:cNvPr id="4" name="Immagine 3" descr="Immagine che contiene aria aperta, cielo, Massiccio, Vetta&#10;&#10;Il contenuto generato dall'IA potrebbe non essere corretto.">
            <a:extLst>
              <a:ext uri="{FF2B5EF4-FFF2-40B4-BE49-F238E27FC236}">
                <a16:creationId xmlns:a16="http://schemas.microsoft.com/office/drawing/2014/main" id="{DF252128-B47E-CD0D-112F-CDFBBFFC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88" y="6646943"/>
            <a:ext cx="3303664" cy="4405370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7E45749F-34F7-30F7-5BA6-C19940284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378B88-6DE3-40C0-12C6-8F72B9FB71C8}"/>
              </a:ext>
            </a:extLst>
          </p:cNvPr>
          <p:cNvSpPr txBox="1"/>
          <p:nvPr/>
        </p:nvSpPr>
        <p:spPr>
          <a:xfrm>
            <a:off x="770282" y="510209"/>
            <a:ext cx="54118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passione per le sfide è intrinseco negli atleti ed io ho voluto guidare questa crescita che non era più solo avventura, ma anche  scoperta di se stessi e delle proprie capacità fisiche e mentali.</a:t>
            </a:r>
          </a:p>
          <a:p>
            <a:pPr algn="ctr"/>
            <a:endParaRPr lang="it-IT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questo punto serviva dilazionare le difficoltà in tempi e  dislivelli maggiori.</a:t>
            </a:r>
          </a:p>
          <a:p>
            <a:pPr algn="ctr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Avvicinamenti con maggiori dislivelli e pareti più lunghe, comportano zaini più pesanti e quindi maggiore fatica.</a:t>
            </a:r>
          </a:p>
          <a:p>
            <a:pPr algn="ctr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 caratteristiche ci hanno portato su un altro massiccio calcareo delle Alpi Giulie, il m. Canin</a:t>
            </a:r>
          </a:p>
        </p:txBody>
      </p:sp>
      <p:pic>
        <p:nvPicPr>
          <p:cNvPr id="6" name="Immagine 5" descr="Immagine che contiene natura, aria aperta, nuvola, cielo&#10;&#10;Il contenuto generato dall'IA potrebbe non essere corretto.">
            <a:extLst>
              <a:ext uri="{FF2B5EF4-FFF2-40B4-BE49-F238E27FC236}">
                <a16:creationId xmlns:a16="http://schemas.microsoft.com/office/drawing/2014/main" id="{B692F1A2-E840-49EE-4E01-BD99814B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1" y="6645137"/>
            <a:ext cx="5411857" cy="405889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>
            <a:noFill/>
          </a:ln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7F603286-C75A-0DAD-807C-84E558705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8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90DD9E-77D7-1373-19D2-9328468CD030}"/>
              </a:ext>
            </a:extLst>
          </p:cNvPr>
          <p:cNvSpPr txBox="1"/>
          <p:nvPr/>
        </p:nvSpPr>
        <p:spPr>
          <a:xfrm>
            <a:off x="238539" y="238539"/>
            <a:ext cx="63809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L’allenamento delle capacità condizionali si è fatto vedere già in questa scalata, che per avvicinamento, salita e rientro, sono servite  circa 9 ore.</a:t>
            </a:r>
          </a:p>
          <a:p>
            <a:pPr algn="ctr"/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Ciò che notavo positivamente che spontaneamente cresceva anche la resilienza e lo spirito di gruppo, indispensabile tra gli alpinisti come negli atleti. </a:t>
            </a:r>
          </a:p>
          <a:p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7" name="Immagine 6" descr="Immagine che contiene aria aperta, avventura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8F6B2289-EA40-476C-185E-9D6C8F342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52" y="4878283"/>
            <a:ext cx="2821108" cy="5017652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Immagine che contiene aria aperta, avventura, Attrezzatura da escursionismo, camminata&#10;&#10;Il contenuto generato dall'IA potrebbe non essere corretto.">
            <a:extLst>
              <a:ext uri="{FF2B5EF4-FFF2-40B4-BE49-F238E27FC236}">
                <a16:creationId xmlns:a16="http://schemas.microsoft.com/office/drawing/2014/main" id="{98B5B78D-B8A8-2718-BD85-416350B90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3" y="4878284"/>
            <a:ext cx="2823660" cy="5017652"/>
          </a:xfrm>
          <a:prstGeom prst="rect">
            <a:avLst/>
          </a:prstGeom>
          <a:effectLst>
            <a:outerShdw blurRad="127000" dist="38100" dir="2700000" sx="104000" sy="104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10" name="Immagine 9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7DC503A-1517-F7AD-A2DE-ABCD46CB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94" y="11206647"/>
            <a:ext cx="1500809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1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813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Impact</vt:lpstr>
      <vt:lpstr>Tema di Office</vt:lpstr>
      <vt:lpstr>ALLENAMENTO ESTIVO:  FORZA E MENTE  IN FERRATA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Vittori</dc:creator>
  <cp:lastModifiedBy>Bruno Vittori</cp:lastModifiedBy>
  <cp:revision>2</cp:revision>
  <dcterms:created xsi:type="dcterms:W3CDTF">2025-11-24T12:19:42Z</dcterms:created>
  <dcterms:modified xsi:type="dcterms:W3CDTF">2025-11-25T10:09:18Z</dcterms:modified>
</cp:coreProperties>
</file>